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66" r:id="rId3"/>
    <p:sldId id="271" r:id="rId4"/>
    <p:sldId id="272" r:id="rId5"/>
    <p:sldId id="275" r:id="rId6"/>
    <p:sldId id="276" r:id="rId7"/>
    <p:sldId id="267" r:id="rId8"/>
    <p:sldId id="268" r:id="rId9"/>
    <p:sldId id="279" r:id="rId10"/>
    <p:sldId id="269" r:id="rId11"/>
    <p:sldId id="280" r:id="rId12"/>
    <p:sldId id="270" r:id="rId13"/>
    <p:sldId id="281" r:id="rId14"/>
    <p:sldId id="282" r:id="rId15"/>
    <p:sldId id="258" r:id="rId16"/>
    <p:sldId id="259" r:id="rId17"/>
    <p:sldId id="261" r:id="rId18"/>
    <p:sldId id="283" r:id="rId19"/>
    <p:sldId id="284" r:id="rId20"/>
    <p:sldId id="277" r:id="rId21"/>
    <p:sldId id="262" r:id="rId22"/>
    <p:sldId id="263" r:id="rId23"/>
    <p:sldId id="260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460"/>
    <a:srgbClr val="832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0" autoAdjust="0"/>
    <p:restoredTop sz="89231" autoAdjust="0"/>
  </p:normalViewPr>
  <p:slideViewPr>
    <p:cSldViewPr>
      <p:cViewPr>
        <p:scale>
          <a:sx n="72" d="100"/>
          <a:sy n="72" d="100"/>
        </p:scale>
        <p:origin x="-15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0346-F992-4D7D-B6DD-2B827E1F3495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E777-BBD7-4226-9570-C43B2116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87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8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8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8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Caudal Vertebrae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Ribs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Tarsus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Scapula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Mandible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0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Pelvis</a:t>
            </a:r>
          </a:p>
          <a:p>
            <a:pPr marL="228600" indent="-228600">
              <a:buAutoNum type="arabicPeriod"/>
            </a:pPr>
            <a:r>
              <a:rPr lang="en-US" dirty="0" smtClean="0"/>
              <a:t>Thoracic</a:t>
            </a:r>
            <a:r>
              <a:rPr lang="en-US" baseline="0" dirty="0" smtClean="0"/>
              <a:t> Vertebrae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Humerus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Metatarsus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Tibia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38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Maxilla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Radius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Ulna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Fibula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Tibia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6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Cervical Vertebrae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Digits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Patella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Ischium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Ilium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6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Thoracic Vertebrae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Lumbar Vertebrae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Radius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Ulna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Tibia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6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Ulna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Pelvis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Caudal Vertebrae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Metatarsus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Keeled Sternum aka: keel bone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9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2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087BE8-BBDF-478F-8589-573BEC88E3CD}" type="datetimeFigureOut">
              <a:rPr lang="en-US" smtClean="0"/>
              <a:t>2023-11-25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848600" cy="1546225"/>
          </a:xfrm>
        </p:spPr>
        <p:txBody>
          <a:bodyPr>
            <a:noAutofit/>
          </a:bodyPr>
          <a:lstStyle/>
          <a:p>
            <a:pPr lvl="0" algn="ctr"/>
            <a:r>
              <a:rPr lang="en-US" sz="8000" b="1" kern="1200" dirty="0" smtClean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Large Animal </a:t>
            </a:r>
            <a:br>
              <a:rPr lang="en-US" sz="8000" b="1" kern="1200" dirty="0" smtClean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8000" b="1" kern="1200" dirty="0" smtClean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Skeletal Systems</a:t>
            </a:r>
            <a:endParaRPr lang="en-US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667000" y="3573622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Department of veterinary Anatomy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College of veterinary medicine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University of Basrah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96292" y="4648200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Prof.Dr.Alaa abdulkhalek sawad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of the </a:t>
            </a:r>
            <a:r>
              <a:rPr lang="en-US" dirty="0" smtClean="0">
                <a:solidFill>
                  <a:srgbClr val="00B0F0"/>
                </a:solidFill>
              </a:rPr>
              <a:t>Pectoral Skeleton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Scapula</a:t>
            </a:r>
          </a:p>
          <a:p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smtClean="0"/>
              <a:t>Radius</a:t>
            </a:r>
          </a:p>
          <a:p>
            <a:r>
              <a:rPr lang="en-US" dirty="0" smtClean="0"/>
              <a:t>Ulna</a:t>
            </a:r>
          </a:p>
          <a:p>
            <a:r>
              <a:rPr lang="en-US" dirty="0" smtClean="0"/>
              <a:t>Carpus</a:t>
            </a:r>
          </a:p>
          <a:p>
            <a:r>
              <a:rPr lang="en-US" dirty="0" smtClean="0"/>
              <a:t>Metacarpus</a:t>
            </a:r>
          </a:p>
          <a:p>
            <a:r>
              <a:rPr lang="en-US" dirty="0" smtClean="0"/>
              <a:t>Digits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31088"/>
            <a:ext cx="5538788" cy="329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1170027"/>
            <a:ext cx="8029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619500" y="1066800"/>
            <a:ext cx="114300" cy="970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81065" y="3146155"/>
            <a:ext cx="1495535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00300" y="3852553"/>
            <a:ext cx="1219200" cy="490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33338" y="3450955"/>
            <a:ext cx="568362" cy="7400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62200" y="45720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405657" y="4888319"/>
            <a:ext cx="1166342" cy="2170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14600" y="5676900"/>
            <a:ext cx="4953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742271" y="561201"/>
            <a:ext cx="16594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Scapula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6006" y="3298555"/>
            <a:ext cx="18501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Humerus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47531" y="4104501"/>
            <a:ext cx="14670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Radius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45228" y="4206028"/>
            <a:ext cx="10182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Ulna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81616" y="4687520"/>
            <a:ext cx="15087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Carpus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95800" y="4876800"/>
            <a:ext cx="2319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Metacarpus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39934" y="5791200"/>
            <a:ext cx="12538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Digits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2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of the </a:t>
            </a:r>
            <a:r>
              <a:rPr lang="en-US" dirty="0" smtClean="0">
                <a:solidFill>
                  <a:srgbClr val="FF0000"/>
                </a:solidFill>
              </a:rPr>
              <a:t>Pelvic Skeleton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Pelvis</a:t>
            </a:r>
          </a:p>
          <a:p>
            <a:pPr lvl="1"/>
            <a:r>
              <a:rPr lang="en-US" dirty="0" smtClean="0"/>
              <a:t>Ilium</a:t>
            </a:r>
          </a:p>
          <a:p>
            <a:pPr lvl="1"/>
            <a:r>
              <a:rPr lang="en-US" dirty="0" smtClean="0"/>
              <a:t>Ischium</a:t>
            </a:r>
          </a:p>
          <a:p>
            <a:r>
              <a:rPr lang="en-US" dirty="0" smtClean="0"/>
              <a:t>Femur</a:t>
            </a:r>
          </a:p>
          <a:p>
            <a:r>
              <a:rPr lang="en-US" dirty="0" smtClean="0"/>
              <a:t>Patella</a:t>
            </a:r>
          </a:p>
          <a:p>
            <a:r>
              <a:rPr lang="en-US" dirty="0" smtClean="0"/>
              <a:t>Tibia</a:t>
            </a:r>
          </a:p>
          <a:p>
            <a:r>
              <a:rPr lang="en-US" dirty="0" smtClean="0"/>
              <a:t>Tarsus</a:t>
            </a:r>
          </a:p>
          <a:p>
            <a:r>
              <a:rPr lang="en-US" dirty="0" smtClean="0"/>
              <a:t>Metatarsus</a:t>
            </a:r>
          </a:p>
          <a:p>
            <a:r>
              <a:rPr lang="en-US" dirty="0" smtClean="0"/>
              <a:t>Digits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599"/>
            <a:ext cx="5464629" cy="333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6472"/>
            <a:ext cx="7517796" cy="458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475019" y="996471"/>
            <a:ext cx="478230" cy="6037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929292" y="1828801"/>
            <a:ext cx="981259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477000" y="2486799"/>
            <a:ext cx="1193196" cy="485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76800" y="2804538"/>
            <a:ext cx="1255342" cy="1157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81600" y="3289356"/>
            <a:ext cx="1524000" cy="1262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315200" y="4169234"/>
            <a:ext cx="448779" cy="5442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943600" y="4744894"/>
            <a:ext cx="1371600" cy="589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757060" y="5334000"/>
            <a:ext cx="329539" cy="651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17328420">
            <a:off x="6776891" y="386691"/>
            <a:ext cx="304800" cy="1461584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36082" y="5867400"/>
            <a:ext cx="12538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Digits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7335" y="5161002"/>
            <a:ext cx="2212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Metatarsus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71151" y="4467895"/>
            <a:ext cx="10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Tibia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27907" y="4551402"/>
            <a:ext cx="141609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Tarsus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59257" y="3817203"/>
            <a:ext cx="14237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Patella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44871" y="2783940"/>
            <a:ext cx="135966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Femur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05410" y="2209800"/>
            <a:ext cx="163859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Ischium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91068" y="563485"/>
            <a:ext cx="10839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Ilium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20094064">
            <a:off x="6914638" y="417725"/>
            <a:ext cx="12955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Pelvis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9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62200"/>
            <a:ext cx="9220200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Lets look at the </a:t>
            </a:r>
            <a:br>
              <a:rPr lang="en-US" dirty="0" smtClean="0"/>
            </a:br>
            <a:r>
              <a:rPr lang="en-US" b="1" dirty="0" smtClean="0"/>
              <a:t>Skeletal Systems </a:t>
            </a:r>
            <a:r>
              <a:rPr lang="en-US" dirty="0" smtClean="0"/>
              <a:t>of different Large Animals!!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3376" y="1143000"/>
            <a:ext cx="8494424" cy="5181600"/>
            <a:chOff x="762000" y="533400"/>
            <a:chExt cx="8494424" cy="5181600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533400"/>
              <a:ext cx="8494424" cy="5181600"/>
              <a:chOff x="762000" y="533400"/>
              <a:chExt cx="8494424" cy="51816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62000" y="533400"/>
                <a:ext cx="8494424" cy="5181600"/>
                <a:chOff x="762000" y="533400"/>
                <a:chExt cx="8494424" cy="5181600"/>
              </a:xfrm>
            </p:grpSpPr>
            <p:pic>
              <p:nvPicPr>
                <p:cNvPr id="9220" name="Picture 4" descr="http://4.bp.blogspot.com/-qhnM8Jn5Y0M/T8FipXeETsI/AAAAAAAAPwU/Zhp7cL0DOdM/s1600/bones+5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33400"/>
                  <a:ext cx="8494424" cy="5181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1371600" y="3771900"/>
                  <a:ext cx="1676400" cy="190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696200" y="2438400"/>
                  <a:ext cx="9906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343400" y="4084864"/>
                  <a:ext cx="914400" cy="3347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5410200" y="3544474"/>
                  <a:ext cx="304800" cy="2274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604163" y="2332760"/>
                  <a:ext cx="480950" cy="2718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5715000" y="2404630"/>
                <a:ext cx="602672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457701" y="4324350"/>
              <a:ext cx="1171699" cy="323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" b="-7575"/>
          <a:stretch/>
        </p:blipFill>
        <p:spPr bwMode="auto">
          <a:xfrm>
            <a:off x="838200" y="1143000"/>
            <a:ext cx="763500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anekeclublambs.com/files/Skeletal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8052"/>
            <a:ext cx="7038975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chemeClr val="tx1"/>
                </a:solidFill>
              </a:rPr>
              <a:t>Sheep</a:t>
            </a:r>
            <a:endParaRPr lang="en-US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78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tt-ranch.com/Images/Skeleton%20resiz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9706" r="10438" b="17084"/>
          <a:stretch/>
        </p:blipFill>
        <p:spPr bwMode="auto">
          <a:xfrm>
            <a:off x="1195447" y="914400"/>
            <a:ext cx="697922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chemeClr val="tx1"/>
                </a:solidFill>
              </a:rPr>
              <a:t>Goat</a:t>
            </a:r>
            <a:endParaRPr lang="en-US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5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Poultry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4400" y="4114800"/>
            <a:ext cx="4419600" cy="609600"/>
            <a:chOff x="914400" y="4114800"/>
            <a:chExt cx="4419600" cy="609600"/>
          </a:xfrm>
        </p:grpSpPr>
        <p:sp>
          <p:nvSpPr>
            <p:cNvPr id="3" name="Rectangle 2"/>
            <p:cNvSpPr/>
            <p:nvPr/>
          </p:nvSpPr>
          <p:spPr>
            <a:xfrm>
              <a:off x="914400" y="44196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9600" y="41148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971800" y="3276600"/>
            <a:ext cx="685800" cy="12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580904" y="502882"/>
            <a:ext cx="4343400" cy="6127090"/>
            <a:chOff x="2580904" y="502882"/>
            <a:chExt cx="4343400" cy="6127090"/>
          </a:xfrm>
        </p:grpSpPr>
        <p:grpSp>
          <p:nvGrpSpPr>
            <p:cNvPr id="8" name="Group 7"/>
            <p:cNvGrpSpPr/>
            <p:nvPr/>
          </p:nvGrpSpPr>
          <p:grpSpPr>
            <a:xfrm>
              <a:off x="2580904" y="502882"/>
              <a:ext cx="4343400" cy="6127090"/>
              <a:chOff x="2590800" y="502882"/>
              <a:chExt cx="4343400" cy="6127090"/>
            </a:xfrm>
          </p:grpSpPr>
          <p:pic>
            <p:nvPicPr>
              <p:cNvPr id="14343" name="Picture 7" descr="http://www.ca.uky.edu/agripedia/agmania/IAS/ASC106/media/POULSKEL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502882"/>
                <a:ext cx="4343400" cy="6127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Freeform 6"/>
              <p:cNvSpPr/>
              <p:nvPr/>
            </p:nvSpPr>
            <p:spPr>
              <a:xfrm>
                <a:off x="3669475" y="4225958"/>
                <a:ext cx="521525" cy="300209"/>
              </a:xfrm>
              <a:custGeom>
                <a:avLst/>
                <a:gdLst>
                  <a:gd name="connsiteX0" fmla="*/ 403761 w 417899"/>
                  <a:gd name="connsiteY0" fmla="*/ 108536 h 300209"/>
                  <a:gd name="connsiteX1" fmla="*/ 403761 w 417899"/>
                  <a:gd name="connsiteY1" fmla="*/ 108536 h 300209"/>
                  <a:gd name="connsiteX2" fmla="*/ 344385 w 417899"/>
                  <a:gd name="connsiteY2" fmla="*/ 25408 h 300209"/>
                  <a:gd name="connsiteX3" fmla="*/ 130629 w 417899"/>
                  <a:gd name="connsiteY3" fmla="*/ 72910 h 300209"/>
                  <a:gd name="connsiteX4" fmla="*/ 106878 w 417899"/>
                  <a:gd name="connsiteY4" fmla="*/ 144161 h 300209"/>
                  <a:gd name="connsiteX5" fmla="*/ 95003 w 417899"/>
                  <a:gd name="connsiteY5" fmla="*/ 179787 h 300209"/>
                  <a:gd name="connsiteX6" fmla="*/ 47502 w 417899"/>
                  <a:gd name="connsiteY6" fmla="*/ 191663 h 300209"/>
                  <a:gd name="connsiteX7" fmla="*/ 11876 w 417899"/>
                  <a:gd name="connsiteY7" fmla="*/ 203538 h 300209"/>
                  <a:gd name="connsiteX8" fmla="*/ 0 w 417899"/>
                  <a:gd name="connsiteY8" fmla="*/ 239164 h 300209"/>
                  <a:gd name="connsiteX9" fmla="*/ 190006 w 417899"/>
                  <a:gd name="connsiteY9" fmla="*/ 274790 h 300209"/>
                  <a:gd name="connsiteX10" fmla="*/ 261257 w 417899"/>
                  <a:gd name="connsiteY10" fmla="*/ 251039 h 300209"/>
                  <a:gd name="connsiteX11" fmla="*/ 332509 w 417899"/>
                  <a:gd name="connsiteY11" fmla="*/ 203538 h 300209"/>
                  <a:gd name="connsiteX12" fmla="*/ 344385 w 417899"/>
                  <a:gd name="connsiteY12" fmla="*/ 144161 h 300209"/>
                  <a:gd name="connsiteX13" fmla="*/ 415637 w 417899"/>
                  <a:gd name="connsiteY13" fmla="*/ 108536 h 300209"/>
                  <a:gd name="connsiteX14" fmla="*/ 403761 w 417899"/>
                  <a:gd name="connsiteY14" fmla="*/ 108536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899" h="300209">
                    <a:moveTo>
                      <a:pt x="403761" y="108536"/>
                    </a:moveTo>
                    <a:lnTo>
                      <a:pt x="403761" y="108536"/>
                    </a:lnTo>
                    <a:cubicBezTo>
                      <a:pt x="383969" y="80827"/>
                      <a:pt x="377127" y="34763"/>
                      <a:pt x="344385" y="25408"/>
                    </a:cubicBezTo>
                    <a:cubicBezTo>
                      <a:pt x="179965" y="-21569"/>
                      <a:pt x="180623" y="-2080"/>
                      <a:pt x="130629" y="72910"/>
                    </a:cubicBezTo>
                    <a:lnTo>
                      <a:pt x="106878" y="144161"/>
                    </a:lnTo>
                    <a:cubicBezTo>
                      <a:pt x="102920" y="156036"/>
                      <a:pt x="107147" y="176751"/>
                      <a:pt x="95003" y="179787"/>
                    </a:cubicBezTo>
                    <a:cubicBezTo>
                      <a:pt x="79169" y="183746"/>
                      <a:pt x="63195" y="187179"/>
                      <a:pt x="47502" y="191663"/>
                    </a:cubicBezTo>
                    <a:cubicBezTo>
                      <a:pt x="35466" y="195102"/>
                      <a:pt x="23751" y="199580"/>
                      <a:pt x="11876" y="203538"/>
                    </a:cubicBezTo>
                    <a:cubicBezTo>
                      <a:pt x="7917" y="215413"/>
                      <a:pt x="0" y="226646"/>
                      <a:pt x="0" y="239164"/>
                    </a:cubicBezTo>
                    <a:cubicBezTo>
                      <a:pt x="0" y="346150"/>
                      <a:pt x="91520" y="281356"/>
                      <a:pt x="190006" y="274790"/>
                    </a:cubicBezTo>
                    <a:cubicBezTo>
                      <a:pt x="213756" y="266873"/>
                      <a:pt x="240426" y="264926"/>
                      <a:pt x="261257" y="251039"/>
                    </a:cubicBezTo>
                    <a:lnTo>
                      <a:pt x="332509" y="203538"/>
                    </a:lnTo>
                    <a:cubicBezTo>
                      <a:pt x="336468" y="183746"/>
                      <a:pt x="334371" y="161686"/>
                      <a:pt x="344385" y="144161"/>
                    </a:cubicBezTo>
                    <a:cubicBezTo>
                      <a:pt x="349137" y="135845"/>
                      <a:pt x="402684" y="105298"/>
                      <a:pt x="415637" y="108536"/>
                    </a:cubicBezTo>
                    <a:cubicBezTo>
                      <a:pt x="424224" y="110683"/>
                      <a:pt x="405740" y="108536"/>
                      <a:pt x="403761" y="1085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Left Bracket 8"/>
            <p:cNvSpPr/>
            <p:nvPr/>
          </p:nvSpPr>
          <p:spPr>
            <a:xfrm>
              <a:off x="3314700" y="4376062"/>
              <a:ext cx="45719" cy="272138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ket 17"/>
            <p:cNvSpPr/>
            <p:nvPr/>
          </p:nvSpPr>
          <p:spPr>
            <a:xfrm rot="10800000">
              <a:off x="3617027" y="4373880"/>
              <a:ext cx="45720" cy="27432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5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 Form</a:t>
            </a:r>
            <a:endParaRPr lang="en-US" sz="4000" dirty="0"/>
          </a:p>
          <a:p>
            <a:r>
              <a:rPr lang="en-US" sz="4000" dirty="0" smtClean="0"/>
              <a:t> Protection</a:t>
            </a:r>
            <a:endParaRPr lang="en-US" sz="4000" dirty="0"/>
          </a:p>
          <a:p>
            <a:r>
              <a:rPr lang="en-US" sz="4000" dirty="0" smtClean="0"/>
              <a:t> Support</a:t>
            </a:r>
            <a:endParaRPr lang="en-US" sz="4000" dirty="0"/>
          </a:p>
          <a:p>
            <a:r>
              <a:rPr lang="en-US" sz="4000" dirty="0" smtClean="0"/>
              <a:t> Strength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105400" cy="315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4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62200"/>
            <a:ext cx="9220200" cy="2200275"/>
          </a:xfrm>
        </p:spPr>
        <p:txBody>
          <a:bodyPr/>
          <a:lstStyle/>
          <a:p>
            <a:pPr algn="ctr"/>
            <a:r>
              <a:rPr lang="en-US" dirty="0" smtClean="0"/>
              <a:t>Can you Name the bones?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71600"/>
            <a:ext cx="6667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Cattle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9182" y="1752600"/>
            <a:ext cx="477668" cy="241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2"/>
          </p:cNvCxnSpPr>
          <p:nvPr/>
        </p:nvCxnSpPr>
        <p:spPr>
          <a:xfrm flipH="1">
            <a:off x="3733800" y="1353787"/>
            <a:ext cx="1046694" cy="1522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81100" y="4186535"/>
            <a:ext cx="723900" cy="423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257800" y="2294930"/>
            <a:ext cx="1143000" cy="2353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010400" y="2743200"/>
            <a:ext cx="1143000" cy="171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4800" y="13716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77200" y="39534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44755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4488" y="41865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00" y="43045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7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83216"/>
            <a:ext cx="6719448" cy="49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Horse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4200" y="15240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44125" y="1353787"/>
            <a:ext cx="0" cy="1060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66213" y="2743200"/>
            <a:ext cx="1734787" cy="5165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29000" y="4868884"/>
            <a:ext cx="228601" cy="6937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81200" y="3810000"/>
            <a:ext cx="762000" cy="1894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43200" y="6006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88012" y="54864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9506" y="52424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01000" y="21291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59431" y="42155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5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http://www.stirfrycentral.com/line_drawings/theobald_agricultural_zoology/pig_skeleton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4" y="1331936"/>
            <a:ext cx="8494664" cy="45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Swine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2775" y="1873574"/>
            <a:ext cx="112188" cy="717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133600" y="3861713"/>
            <a:ext cx="1259412" cy="230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505200" y="3861713"/>
            <a:ext cx="762000" cy="461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1"/>
          </p:cNvCxnSpPr>
          <p:nvPr/>
        </p:nvCxnSpPr>
        <p:spPr>
          <a:xfrm flipH="1">
            <a:off x="7543800" y="3500735"/>
            <a:ext cx="304800" cy="48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172200" y="3861713"/>
            <a:ext cx="1030812" cy="634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5575" y="134972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38800" y="398242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48600" y="30390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6130" y="38617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00200" y="363088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AutoShape 4" descr="http://www.stirfrycentral.com/line_drawings/theobald_agricultural_zoology/pig_skelet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6" descr="http://www.stirfrycentral.com/line_drawings/theobald_agricultural_zoology/pig_skeleto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infovets.com/books/smrm/A/Images/A30-02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2" y="1368135"/>
            <a:ext cx="7412943" cy="48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Sheep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25" idx="1"/>
          </p:cNvCxnSpPr>
          <p:nvPr/>
        </p:nvCxnSpPr>
        <p:spPr>
          <a:xfrm flipH="1" flipV="1">
            <a:off x="7467600" y="2868857"/>
            <a:ext cx="835365" cy="3315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5000" y="58674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81200" y="2514600"/>
            <a:ext cx="665694" cy="956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62600" y="3276600"/>
            <a:ext cx="685800" cy="990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705600" y="1272639"/>
            <a:ext cx="0" cy="9371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54777" y="32004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20906" y="46162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02965" y="27387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8551" y="39624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5612" y="54057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http://www.stirfrycentral.com/line_drawings/theobald_agricultural_zoology/sheep_skelet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hekebun.files.wordpress.com/2008/10/capra_hircus_skele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5" y="915873"/>
            <a:ext cx="7170337" cy="51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Goat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03699" y="1609130"/>
            <a:ext cx="477668" cy="10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7" idx="2"/>
          </p:cNvCxnSpPr>
          <p:nvPr/>
        </p:nvCxnSpPr>
        <p:spPr>
          <a:xfrm flipH="1">
            <a:off x="5763153" y="1609130"/>
            <a:ext cx="352953" cy="10282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29000" y="4245917"/>
            <a:ext cx="723900" cy="423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275265" y="4031897"/>
            <a:ext cx="677735" cy="443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934200" y="4343400"/>
            <a:ext cx="12192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09398" y="8292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77200" y="39534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3000" y="420781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35812" y="43434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31412" y="685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7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Bird Skel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12" y="622205"/>
            <a:ext cx="4794087" cy="59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Poultry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63266" y="4074444"/>
            <a:ext cx="477668" cy="323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38800" y="2555985"/>
            <a:ext cx="1247247" cy="104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14800" y="5715000"/>
            <a:ext cx="950388" cy="76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533094" y="4074444"/>
            <a:ext cx="782106" cy="1035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05400" y="12192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71968" y="69222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15450" y="413048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25436" y="510162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9000" y="48678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98212" y="19812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7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9067800" cy="4876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Bone</a:t>
            </a:r>
            <a:r>
              <a:rPr lang="en-US" sz="2800" dirty="0" smtClean="0"/>
              <a:t>- Hard tissue that supports and protects other organs</a:t>
            </a:r>
            <a:br>
              <a:rPr lang="en-US" sz="2800" dirty="0" smtClean="0"/>
            </a:br>
            <a:endParaRPr lang="en-US" sz="900" dirty="0" smtClean="0"/>
          </a:p>
          <a:p>
            <a:pPr marL="182880" lvl="1"/>
            <a:r>
              <a:rPr lang="en-US" sz="2800" b="1" u="sng" dirty="0" smtClean="0"/>
              <a:t>Cartilage</a:t>
            </a:r>
            <a:r>
              <a:rPr lang="en-US" sz="2800" dirty="0" smtClean="0"/>
              <a:t>- </a:t>
            </a:r>
            <a:r>
              <a:rPr lang="en-US" sz="2800" dirty="0"/>
              <a:t>Firm, flexible tissues that is not as hard as </a:t>
            </a:r>
            <a:r>
              <a:rPr lang="en-US" sz="2800" dirty="0" smtClean="0"/>
              <a:t>bone</a:t>
            </a:r>
            <a:br>
              <a:rPr lang="en-US" sz="2800" dirty="0" smtClean="0"/>
            </a:br>
            <a:endParaRPr lang="en-US" sz="900" dirty="0"/>
          </a:p>
          <a:p>
            <a:r>
              <a:rPr lang="en-US" sz="2800" b="1" u="sng" dirty="0" smtClean="0"/>
              <a:t>Ligaments</a:t>
            </a:r>
            <a:r>
              <a:rPr lang="en-US" sz="2800" dirty="0" smtClean="0"/>
              <a:t>- Tissue that connects bone to bone</a:t>
            </a:r>
          </a:p>
          <a:p>
            <a:endParaRPr lang="en-US" sz="900" dirty="0"/>
          </a:p>
          <a:p>
            <a:r>
              <a:rPr lang="en-US" sz="2800" b="1" u="sng" dirty="0" smtClean="0"/>
              <a:t>Tendons</a:t>
            </a:r>
            <a:r>
              <a:rPr lang="en-US" sz="2800" dirty="0" smtClean="0"/>
              <a:t>- Tissue that connects bone to muscle</a:t>
            </a:r>
            <a:br>
              <a:rPr lang="en-US" sz="28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sz="2800" b="1" u="sng" dirty="0" smtClean="0"/>
              <a:t>Joints</a:t>
            </a:r>
            <a:r>
              <a:rPr lang="en-US" sz="2800" dirty="0" smtClean="0"/>
              <a:t>- Where bones meet and allows for movement</a:t>
            </a:r>
          </a:p>
        </p:txBody>
      </p:sp>
    </p:spTree>
    <p:extLst>
      <p:ext uri="{BB962C8B-B14F-4D97-AF65-F5344CB8AC3E}">
        <p14:creationId xmlns:p14="http://schemas.microsoft.com/office/powerpoint/2010/main" val="16661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599"/>
            <a:ext cx="6858000" cy="5355771"/>
          </a:xfrm>
        </p:spPr>
        <p:txBody>
          <a:bodyPr>
            <a:normAutofit/>
          </a:bodyPr>
          <a:lstStyle/>
          <a:p>
            <a:r>
              <a:rPr lang="en-US" b="1" dirty="0" smtClean="0"/>
              <a:t>Spongy bone</a:t>
            </a:r>
          </a:p>
          <a:p>
            <a:pPr lvl="1"/>
            <a:r>
              <a:rPr lang="en-US" i="1" dirty="0"/>
              <a:t>F</a:t>
            </a:r>
            <a:r>
              <a:rPr lang="en-US" i="1" dirty="0" smtClean="0"/>
              <a:t>ills </a:t>
            </a:r>
            <a:r>
              <a:rPr lang="en-US" i="1" dirty="0"/>
              <a:t>ends of </a:t>
            </a:r>
            <a:r>
              <a:rPr lang="en-US" i="1" dirty="0" smtClean="0"/>
              <a:t>bones and lines </a:t>
            </a:r>
            <a:r>
              <a:rPr lang="en-US" i="1" dirty="0"/>
              <a:t>hollow portions</a:t>
            </a:r>
            <a:endParaRPr lang="en-US" sz="3000" i="1" dirty="0"/>
          </a:p>
          <a:p>
            <a:r>
              <a:rPr lang="en-US" b="1" dirty="0" smtClean="0"/>
              <a:t>Red marrow </a:t>
            </a:r>
          </a:p>
          <a:p>
            <a:pPr lvl="1"/>
            <a:r>
              <a:rPr lang="en-US" i="1" dirty="0"/>
              <a:t>I</a:t>
            </a:r>
            <a:r>
              <a:rPr lang="en-US" i="1" dirty="0" smtClean="0"/>
              <a:t>nside </a:t>
            </a:r>
            <a:r>
              <a:rPr lang="en-US" i="1" dirty="0"/>
              <a:t>cavities of spongy </a:t>
            </a:r>
            <a:r>
              <a:rPr lang="en-US" i="1" dirty="0" smtClean="0"/>
              <a:t>bone, formation </a:t>
            </a:r>
            <a:r>
              <a:rPr lang="en-US" i="1" dirty="0"/>
              <a:t>of red blood cells</a:t>
            </a:r>
            <a:endParaRPr lang="en-US" sz="3000" i="1" dirty="0"/>
          </a:p>
          <a:p>
            <a:r>
              <a:rPr lang="en-US" b="1" dirty="0" smtClean="0"/>
              <a:t>Yellow marrow</a:t>
            </a:r>
          </a:p>
          <a:p>
            <a:pPr lvl="1"/>
            <a:r>
              <a:rPr lang="en-US" i="1" dirty="0" smtClean="0"/>
              <a:t>Fat and energy storage</a:t>
            </a:r>
          </a:p>
          <a:p>
            <a:r>
              <a:rPr lang="en-US" b="1" dirty="0"/>
              <a:t>Compact bone </a:t>
            </a:r>
          </a:p>
          <a:p>
            <a:pPr lvl="1"/>
            <a:r>
              <a:rPr lang="en-US" i="1" dirty="0"/>
              <a:t>L</a:t>
            </a:r>
            <a:r>
              <a:rPr lang="en-US" i="1" dirty="0" smtClean="0"/>
              <a:t>ayer </a:t>
            </a:r>
            <a:r>
              <a:rPr lang="en-US" i="1" dirty="0"/>
              <a:t>of hard mineral matter, </a:t>
            </a:r>
            <a:r>
              <a:rPr lang="en-US" i="1" dirty="0" smtClean="0"/>
              <a:t>calcium</a:t>
            </a:r>
            <a:r>
              <a:rPr lang="en-US" i="1" dirty="0"/>
              <a:t>, gives bones strength</a:t>
            </a:r>
          </a:p>
          <a:p>
            <a:r>
              <a:rPr lang="en-US" b="1" dirty="0" err="1" smtClean="0"/>
              <a:t>Periosteum</a:t>
            </a:r>
            <a:endParaRPr lang="en-US" b="1" dirty="0"/>
          </a:p>
          <a:p>
            <a:pPr lvl="1"/>
            <a:r>
              <a:rPr lang="en-US" i="1" dirty="0"/>
              <a:t>Outer most layer, </a:t>
            </a:r>
            <a:r>
              <a:rPr lang="en-US" i="1" dirty="0" smtClean="0"/>
              <a:t>cushions </a:t>
            </a:r>
            <a:r>
              <a:rPr lang="en-US" i="1" dirty="0"/>
              <a:t>the hard portion of the bone, </a:t>
            </a:r>
            <a:r>
              <a:rPr lang="en-US" i="1" dirty="0" smtClean="0"/>
              <a:t>repair </a:t>
            </a:r>
            <a:r>
              <a:rPr lang="en-US" i="1" dirty="0"/>
              <a:t>of broken bones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5171"/>
            <a:ext cx="2440172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2209800" y="5334000"/>
            <a:ext cx="5486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90800" y="4191000"/>
            <a:ext cx="5258686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83772" y="3505200"/>
            <a:ext cx="525868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2133600"/>
            <a:ext cx="5732658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437514" y="1066800"/>
            <a:ext cx="5411972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6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4283" r="53703" b="67904"/>
          <a:stretch/>
        </p:blipFill>
        <p:spPr bwMode="auto">
          <a:xfrm>
            <a:off x="228600" y="1475942"/>
            <a:ext cx="3453740" cy="15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0" t="37178" r="2635" b="32630"/>
          <a:stretch/>
        </p:blipFill>
        <p:spPr bwMode="auto">
          <a:xfrm>
            <a:off x="5901298" y="4860610"/>
            <a:ext cx="290036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5" t="2223" r="1921" b="67893"/>
          <a:stretch/>
        </p:blipFill>
        <p:spPr bwMode="auto">
          <a:xfrm>
            <a:off x="5562600" y="1331429"/>
            <a:ext cx="3095625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6773" r="58151" b="32533"/>
          <a:stretch/>
        </p:blipFill>
        <p:spPr bwMode="auto">
          <a:xfrm>
            <a:off x="3352800" y="3055360"/>
            <a:ext cx="2730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69778" r="52400" b="647"/>
          <a:stretch/>
        </p:blipFill>
        <p:spPr bwMode="auto">
          <a:xfrm>
            <a:off x="838200" y="4825329"/>
            <a:ext cx="294103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6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-39622" y="877162"/>
            <a:ext cx="9412222" cy="5659330"/>
            <a:chOff x="285246" y="877162"/>
            <a:chExt cx="9412222" cy="56593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8793" y="1371600"/>
              <a:ext cx="6934200" cy="5164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7148100" y="2438400"/>
              <a:ext cx="776700" cy="1655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867400" y="4004019"/>
              <a:ext cx="545497" cy="67080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650001" y="1371600"/>
              <a:ext cx="217399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375550" y="2603914"/>
              <a:ext cx="910450" cy="6698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85246" y="3273788"/>
              <a:ext cx="2153154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dirty="0" smtClean="0">
                  <a:ln w="1905">
                    <a:noFill/>
                  </a:ln>
                  <a:solidFill>
                    <a:schemeClr val="bg2">
                      <a:lumMod val="50000"/>
                    </a:schemeClr>
                  </a:solidFill>
                </a:rPr>
                <a:t>Pivot Joint</a:t>
              </a:r>
              <a:endParaRPr lang="en-US" sz="3000" b="1" dirty="0">
                <a:ln w="1905">
                  <a:noFill/>
                </a:ln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62800" y="1752600"/>
              <a:ext cx="2534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dirty="0" err="1" smtClean="0">
                  <a:ln w="1905">
                    <a:noFill/>
                  </a:ln>
                  <a:solidFill>
                    <a:schemeClr val="bg2">
                      <a:lumMod val="50000"/>
                    </a:schemeClr>
                  </a:solidFill>
                </a:rPr>
                <a:t>Ball&amp;Socket</a:t>
              </a:r>
              <a:r>
                <a:rPr lang="en-US" sz="3000" b="1" dirty="0" smtClean="0">
                  <a:ln w="1905">
                    <a:noFill/>
                  </a:ln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br>
                <a:rPr lang="en-US" sz="3000" b="1" dirty="0" smtClean="0">
                  <a:ln w="1905">
                    <a:noFill/>
                  </a:ln>
                  <a:solidFill>
                    <a:schemeClr val="bg2">
                      <a:lumMod val="50000"/>
                    </a:schemeClr>
                  </a:solidFill>
                </a:rPr>
              </a:br>
              <a:r>
                <a:rPr lang="en-US" sz="3000" b="1" dirty="0" smtClean="0">
                  <a:ln w="1905">
                    <a:noFill/>
                  </a:ln>
                  <a:solidFill>
                    <a:schemeClr val="bg2">
                      <a:lumMod val="50000"/>
                    </a:schemeClr>
                  </a:solidFill>
                </a:rPr>
                <a:t>Joint</a:t>
              </a:r>
              <a:endParaRPr lang="en-US" sz="3000" b="1" dirty="0">
                <a:ln w="1905">
                  <a:noFill/>
                </a:ln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59810" y="877162"/>
              <a:ext cx="2451312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dirty="0" smtClean="0">
                  <a:ln w="1905">
                    <a:noFill/>
                  </a:ln>
                  <a:solidFill>
                    <a:schemeClr val="bg2">
                      <a:lumMod val="50000"/>
                    </a:schemeClr>
                  </a:solidFill>
                </a:rPr>
                <a:t>Plane Joints</a:t>
              </a:r>
              <a:endParaRPr lang="en-US" sz="3000" b="1" dirty="0">
                <a:ln w="1905">
                  <a:noFill/>
                </a:ln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06789" y="4572000"/>
              <a:ext cx="2281394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dirty="0" smtClean="0">
                  <a:ln w="1905">
                    <a:noFill/>
                  </a:ln>
                  <a:solidFill>
                    <a:schemeClr val="bg2">
                      <a:lumMod val="50000"/>
                    </a:schemeClr>
                  </a:solidFill>
                </a:rPr>
                <a:t>Hinge Joint</a:t>
              </a:r>
              <a:endParaRPr lang="en-US" sz="3000" b="1" dirty="0">
                <a:ln w="1905">
                  <a:noFill/>
                </a:ln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95066">
              <a:off x="5320608" y="2152738"/>
              <a:ext cx="641814" cy="607584"/>
            </a:xfrm>
            <a:prstGeom prst="roundRect">
              <a:avLst>
                <a:gd name="adj" fmla="val 50000"/>
              </a:avLst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897" y="2456530"/>
              <a:ext cx="683397" cy="619078"/>
            </a:xfrm>
            <a:prstGeom prst="roundRect">
              <a:avLst>
                <a:gd name="adj" fmla="val 49706"/>
              </a:avLst>
            </a:prstGeom>
            <a:ln w="2857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627" y="1949292"/>
              <a:ext cx="603773" cy="641508"/>
            </a:xfrm>
            <a:prstGeom prst="roundRect">
              <a:avLst>
                <a:gd name="adj" fmla="val 50000"/>
              </a:avLst>
            </a:prstGeom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297" y="3394339"/>
              <a:ext cx="685103" cy="609679"/>
            </a:xfrm>
            <a:prstGeom prst="roundRect">
              <a:avLst>
                <a:gd name="adj" fmla="val 50000"/>
              </a:avLst>
            </a:prstGeom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392489" y="3597405"/>
            <a:ext cx="13163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(Neck)</a:t>
            </a:r>
            <a:endParaRPr lang="en-US" sz="3000" cap="none" spc="0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72695" y="2570202"/>
            <a:ext cx="10166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(Hip)</a:t>
            </a:r>
            <a:endParaRPr lang="en-US" sz="3000" cap="none" spc="0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24492" y="533400"/>
            <a:ext cx="306808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(Vertebrae/Back)</a:t>
            </a:r>
            <a:endParaRPr lang="en-US" sz="3000" cap="none" spc="0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36567" y="4932402"/>
            <a:ext cx="12955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(Stifle)</a:t>
            </a:r>
            <a:endParaRPr lang="en-US" sz="3000" cap="none" spc="0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Skeleton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lang="en-US" sz="3600" dirty="0" smtClean="0">
                <a:solidFill>
                  <a:srgbClr val="00B050"/>
                </a:solidFill>
                <a:effectLst/>
              </a:rPr>
              <a:t> Axial </a:t>
            </a:r>
            <a:r>
              <a:rPr lang="en-US" sz="3600" dirty="0" smtClean="0">
                <a:effectLst/>
              </a:rPr>
              <a:t>- central axis bones</a:t>
            </a:r>
          </a:p>
          <a:p>
            <a:pPr lvl="1"/>
            <a:r>
              <a:rPr lang="en-US" sz="3600" dirty="0" smtClean="0">
                <a:solidFill>
                  <a:srgbClr val="00B0F0"/>
                </a:solidFill>
              </a:rPr>
              <a:t> Pectoral </a:t>
            </a:r>
            <a:r>
              <a:rPr lang="en-US" sz="3600" dirty="0" smtClean="0"/>
              <a:t>- bones of the fore limbs</a:t>
            </a:r>
            <a:endParaRPr lang="en-US" sz="3600" dirty="0"/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 Pelvic </a:t>
            </a:r>
            <a:r>
              <a:rPr lang="en-US" sz="3600" dirty="0" smtClean="0"/>
              <a:t>- bones of the hind limbs</a:t>
            </a:r>
          </a:p>
          <a:p>
            <a:pPr lvl="1"/>
            <a:endParaRPr lang="en-US" sz="3600" dirty="0"/>
          </a:p>
          <a:p>
            <a:pPr lvl="1"/>
            <a:endParaRPr lang="en-US" dirty="0" smtClean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6703"/>
            <a:ext cx="5029200" cy="30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of the </a:t>
            </a:r>
            <a:r>
              <a:rPr lang="en-US" dirty="0" smtClean="0">
                <a:solidFill>
                  <a:srgbClr val="00B050"/>
                </a:solidFill>
              </a:rPr>
              <a:t>Axial Skeleton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Skull</a:t>
            </a:r>
          </a:p>
          <a:p>
            <a:pPr lvl="1">
              <a:buSzPct val="70000"/>
            </a:pPr>
            <a:r>
              <a:rPr lang="en-US" dirty="0" smtClean="0"/>
              <a:t>Maxilla</a:t>
            </a:r>
          </a:p>
          <a:p>
            <a:pPr lvl="1">
              <a:buSzPct val="70000"/>
            </a:pPr>
            <a:r>
              <a:rPr lang="en-US" dirty="0" smtClean="0"/>
              <a:t>Mandible</a:t>
            </a:r>
          </a:p>
          <a:p>
            <a:r>
              <a:rPr lang="en-US" dirty="0" smtClean="0"/>
              <a:t>Vertebrae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Cervical Vertebrae</a:t>
            </a:r>
          </a:p>
          <a:p>
            <a:pPr lvl="1">
              <a:buSzPct val="70000"/>
            </a:pPr>
            <a:r>
              <a:rPr lang="en-US" dirty="0" smtClean="0"/>
              <a:t>Thoracic Vertebrae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Lumbar Vertebrae</a:t>
            </a:r>
          </a:p>
          <a:p>
            <a:pPr lvl="1">
              <a:buSzPct val="70000"/>
            </a:pPr>
            <a:r>
              <a:rPr lang="en-US" dirty="0"/>
              <a:t>Sacrum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Caudal Vertebrae</a:t>
            </a:r>
          </a:p>
          <a:p>
            <a:pPr>
              <a:buSzPct val="70000"/>
              <a:defRPr/>
            </a:pPr>
            <a:r>
              <a:rPr lang="en-US" dirty="0" smtClean="0"/>
              <a:t>Ribs</a:t>
            </a:r>
          </a:p>
          <a:p>
            <a:pPr>
              <a:buSzPct val="70000"/>
              <a:defRPr/>
            </a:pPr>
            <a:r>
              <a:rPr lang="en-US" dirty="0" smtClean="0"/>
              <a:t>Sternum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90" y="2362200"/>
            <a:ext cx="511333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60" y="1389783"/>
            <a:ext cx="7019008" cy="417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179960" y="1573916"/>
            <a:ext cx="420240" cy="864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858000" y="1726317"/>
            <a:ext cx="1335204" cy="1550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828800" y="2438400"/>
            <a:ext cx="228600" cy="838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17207565">
            <a:off x="2605422" y="1232962"/>
            <a:ext cx="304800" cy="1052883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5931884">
            <a:off x="3830632" y="909541"/>
            <a:ext cx="304800" cy="1393351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6200000">
            <a:off x="5383981" y="861895"/>
            <a:ext cx="304800" cy="1424042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6852680">
            <a:off x="7577346" y="942641"/>
            <a:ext cx="304800" cy="1025084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1732" y="907409"/>
            <a:ext cx="146706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Maxilla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19121172">
            <a:off x="3376034" y="565799"/>
            <a:ext cx="18950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Thoracic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19183026">
            <a:off x="2253325" y="763088"/>
            <a:ext cx="17860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Cervical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19183026">
            <a:off x="7197983" y="576610"/>
            <a:ext cx="15744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Caudal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19183026">
            <a:off x="4930208" y="666744"/>
            <a:ext cx="17027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Lumbar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6206" y="3200400"/>
            <a:ext cx="19607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Mandible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50294" y="3200399"/>
            <a:ext cx="159370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Sacrum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133600" y="2857500"/>
            <a:ext cx="2189969" cy="1963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114800" y="3754397"/>
            <a:ext cx="1103339" cy="1074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395886" y="4752201"/>
            <a:ext cx="10182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Ribs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1651" y="4828401"/>
            <a:ext cx="17443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Sternum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5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331</Words>
  <Application>Microsoft Office PowerPoint</Application>
  <PresentationFormat>عرض على الشاشة (3:4)‏</PresentationFormat>
  <Paragraphs>189</Paragraphs>
  <Slides>26</Slides>
  <Notes>18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Clarity</vt:lpstr>
      <vt:lpstr>Large Animal  Skeletal Systems</vt:lpstr>
      <vt:lpstr>Functions of the Skeletal System</vt:lpstr>
      <vt:lpstr>How does it work?</vt:lpstr>
      <vt:lpstr>Bones</vt:lpstr>
      <vt:lpstr>Joints</vt:lpstr>
      <vt:lpstr>Joints</vt:lpstr>
      <vt:lpstr>Parts of the Skeleton</vt:lpstr>
      <vt:lpstr>Bones of the Axial Skeleton</vt:lpstr>
      <vt:lpstr>عرض تقديمي في PowerPoint</vt:lpstr>
      <vt:lpstr>Bones of the Pectoral Skeleton</vt:lpstr>
      <vt:lpstr>عرض تقديمي في PowerPoint</vt:lpstr>
      <vt:lpstr>Bones of the Pelvic Skeleton </vt:lpstr>
      <vt:lpstr>عرض تقديمي في PowerPoint</vt:lpstr>
      <vt:lpstr>Lets look at the  Skeletal Systems of different Large Animals!!</vt:lpstr>
      <vt:lpstr>Cattle</vt:lpstr>
      <vt:lpstr>Horse</vt:lpstr>
      <vt:lpstr>Sheep</vt:lpstr>
      <vt:lpstr>Goat</vt:lpstr>
      <vt:lpstr>Poultry</vt:lpstr>
      <vt:lpstr>Can you Name the bones?</vt:lpstr>
      <vt:lpstr>Cattle</vt:lpstr>
      <vt:lpstr>Horse</vt:lpstr>
      <vt:lpstr>Swine</vt:lpstr>
      <vt:lpstr>Sheep</vt:lpstr>
      <vt:lpstr>Goat</vt:lpstr>
      <vt:lpstr>Poultry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 Skeletal Systems</dc:title>
  <dc:creator>Sherry Rosedahl</dc:creator>
  <cp:lastModifiedBy>Maher</cp:lastModifiedBy>
  <cp:revision>73</cp:revision>
  <dcterms:created xsi:type="dcterms:W3CDTF">2012-11-07T17:08:01Z</dcterms:created>
  <dcterms:modified xsi:type="dcterms:W3CDTF">2023-11-25T07:56:59Z</dcterms:modified>
</cp:coreProperties>
</file>